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408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8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441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152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20677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567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67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411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111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738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8109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pic>
        <p:nvPicPr>
          <p:cNvPr id="1028" name="Picture 8" descr="LOGO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165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96975"/>
            <a:ext cx="9144000" cy="1430338"/>
          </a:xfrm>
        </p:spPr>
        <p:txBody>
          <a:bodyPr/>
          <a:lstStyle/>
          <a:p>
            <a:pPr eaLnBrk="1" hangingPunct="1"/>
            <a:r>
              <a:rPr lang="sr-Cyrl-CS" sz="3200" b="1" smtClean="0">
                <a:solidFill>
                  <a:schemeClr val="tx1"/>
                </a:solidFill>
              </a:rPr>
              <a:t>ИНТЕГРИСАНЕ АКАДЕМСКЕ </a:t>
            </a:r>
            <a:br>
              <a:rPr lang="sr-Cyrl-CS" sz="3200" b="1" smtClean="0">
                <a:solidFill>
                  <a:schemeClr val="tx1"/>
                </a:solidFill>
              </a:rPr>
            </a:br>
            <a:r>
              <a:rPr lang="sr-Cyrl-CS" sz="3200" b="1" smtClean="0">
                <a:solidFill>
                  <a:schemeClr val="tx1"/>
                </a:solidFill>
              </a:rPr>
              <a:t>СТУДИЈЕ ФАРМАЦИЈЕ</a:t>
            </a:r>
            <a:endParaRPr lang="en-US" sz="3200" b="1" smtClean="0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852738"/>
            <a:ext cx="8785225" cy="400526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endParaRPr lang="sr-Cyrl-CS" sz="2000" b="1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sr-Cyrl-CS" sz="2000" b="1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sr-Cyrl-CS" sz="2000" b="1" dirty="0" smtClean="0"/>
              <a:t>УВОД У ФАРМАЦЕУТСКУ ТЕХНОЛИГИЈУ </a:t>
            </a:r>
            <a:r>
              <a:rPr lang="en-US" sz="2000" b="1" dirty="0" smtClean="0"/>
              <a:t>- </a:t>
            </a:r>
            <a:r>
              <a:rPr lang="sr-Cyrl-CS" sz="2000" b="1" dirty="0" smtClean="0"/>
              <a:t>А0</a:t>
            </a:r>
            <a:r>
              <a:rPr lang="en-US" sz="2000" b="1" dirty="0" smtClean="0"/>
              <a:t>6</a:t>
            </a:r>
            <a:endParaRPr lang="sr-Cyrl-CS" sz="2000" b="1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sr-Cyrl-CS" sz="2000" b="1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sr-Cyrl-CS" sz="2000" b="1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000" b="1" dirty="0" err="1" smtClean="0"/>
              <a:t>Предавање</a:t>
            </a:r>
            <a:r>
              <a:rPr lang="en-US" sz="2000" b="1" dirty="0" smtClean="0"/>
              <a:t> </a:t>
            </a:r>
            <a:r>
              <a:rPr lang="en-US" sz="2000" b="1" dirty="0" smtClean="0"/>
              <a:t>8</a:t>
            </a:r>
            <a:r>
              <a:rPr lang="sr-Cyrl-CS" sz="2000" b="1" dirty="0" smtClean="0"/>
              <a:t>: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Oбрада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рецепата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из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области</a:t>
            </a:r>
            <a:r>
              <a:rPr lang="en-US" sz="2000" b="1" dirty="0" smtClean="0"/>
              <a:t> </a:t>
            </a:r>
            <a:r>
              <a:rPr lang="sr-Cyrl-CS" sz="2000" b="1" dirty="0" smtClean="0"/>
              <a:t>екстрактивних </a:t>
            </a:r>
            <a:r>
              <a:rPr lang="sr-Cyrl-CS" sz="2000" b="1" dirty="0" smtClean="0"/>
              <a:t>препарата</a:t>
            </a:r>
            <a:r>
              <a:rPr lang="en-US" sz="2000" b="1" dirty="0" smtClean="0"/>
              <a:t> </a:t>
            </a:r>
            <a:r>
              <a:rPr lang="sr-Cyrl-RS" sz="2000" b="1" dirty="0" smtClean="0"/>
              <a:t>и</a:t>
            </a:r>
            <a:r>
              <a:rPr lang="sr-Cyrl-CS" sz="2000" b="1" dirty="0" smtClean="0"/>
              <a:t> раствора</a:t>
            </a:r>
            <a:r>
              <a:rPr lang="sr-Cyrl-CS" sz="2000" b="1" dirty="0"/>
              <a:t>.</a:t>
            </a:r>
            <a:r>
              <a:rPr lang="sr-Cyrl-CS" sz="2000" dirty="0" smtClean="0"/>
              <a:t>		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sr-Cyrl-CS" sz="2000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sr-Cyrl-CS" sz="1800" b="1" i="1" dirty="0" smtClean="0"/>
              <a:t>							</a:t>
            </a:r>
            <a:endParaRPr lang="en-US" sz="18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195357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None/>
              <a:defRPr/>
            </a:pP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pl-PL" sz="2600" b="1" smtClean="0">
                <a:latin typeface="Times New Roman" pitchFamily="18" charset="0"/>
                <a:cs typeface="Times New Roman" pitchFamily="18" charset="0"/>
              </a:rPr>
              <a:t>Rp</a:t>
            </a:r>
            <a:r>
              <a:rPr lang="sr-Cyrl-CS" sz="2600" b="1" smtClean="0">
                <a:latin typeface="Times New Roman" pitchFamily="18" charset="0"/>
                <a:cs typeface="Times New Roman" pitchFamily="18" charset="0"/>
              </a:rPr>
              <a:t>/  </a:t>
            </a:r>
            <a:r>
              <a:rPr lang="pl-PL" sz="2600" smtClean="0">
                <a:latin typeface="Times New Roman" pitchFamily="18" charset="0"/>
                <a:cs typeface="Times New Roman" pitchFamily="18" charset="0"/>
              </a:rPr>
              <a:t>Decocti Frangulae</a:t>
            </a:r>
            <a:r>
              <a:rPr lang="sr-Cyrl-CS" sz="2600" smtClean="0">
                <a:latin typeface="Times New Roman" pitchFamily="18" charset="0"/>
                <a:cs typeface="Times New Roman" pitchFamily="18" charset="0"/>
              </a:rPr>
              <a:t>      3/100</a:t>
            </a:r>
            <a:endParaRPr lang="en-US" sz="26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sr-Cyrl-CS" sz="260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it-IT" sz="2600" smtClean="0">
                <a:latin typeface="Times New Roman" pitchFamily="18" charset="0"/>
                <a:cs typeface="Times New Roman" pitchFamily="18" charset="0"/>
              </a:rPr>
              <a:t>Magnesii sulfatis         2,50</a:t>
            </a:r>
            <a:endParaRPr lang="en-US" sz="26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it-IT" sz="2600" smtClean="0">
                <a:latin typeface="Times New Roman" pitchFamily="18" charset="0"/>
                <a:cs typeface="Times New Roman" pitchFamily="18" charset="0"/>
              </a:rPr>
              <a:t>        Sirupi simplicis           5,00</a:t>
            </a:r>
            <a:endParaRPr lang="en-US" sz="26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it-IT" sz="260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600" b="1" smtClean="0">
                <a:latin typeface="Times New Roman" pitchFamily="18" charset="0"/>
                <a:cs typeface="Times New Roman" pitchFamily="18" charset="0"/>
              </a:rPr>
              <a:t>M.f. solutio</a:t>
            </a:r>
            <a:endParaRPr lang="en-US" sz="26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en-US" sz="2600" b="1" smtClean="0">
                <a:latin typeface="Times New Roman" pitchFamily="18" charset="0"/>
                <a:cs typeface="Times New Roman" pitchFamily="18" charset="0"/>
              </a:rPr>
              <a:t>         D</a:t>
            </a:r>
            <a:r>
              <a:rPr lang="ru-RU" sz="2600" b="1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600" b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600" b="1" smtClean="0">
                <a:latin typeface="Times New Roman" pitchFamily="18" charset="0"/>
                <a:cs typeface="Times New Roman" pitchFamily="18" charset="0"/>
              </a:rPr>
              <a:t>. 3 пута по 1 кашичицу</a:t>
            </a:r>
          </a:p>
          <a:p>
            <a:pPr>
              <a:buFontTx/>
              <a:buNone/>
              <a:defRPr/>
            </a:pPr>
            <a:endParaRPr lang="ru-RU" sz="26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Раствор за унутрашњу употребу</a:t>
            </a:r>
          </a:p>
          <a:p>
            <a:pPr>
              <a:defRPr/>
            </a:pPr>
            <a:r>
              <a:rPr lang="pl-PL" sz="2600" u="sng" smtClean="0">
                <a:latin typeface="Times New Roman" pitchFamily="18" charset="0"/>
                <a:cs typeface="Times New Roman" pitchFamily="18" charset="0"/>
              </a:rPr>
              <a:t>Frangulae</a:t>
            </a:r>
            <a:r>
              <a:rPr lang="en-US" sz="2600" u="sng" smtClean="0">
                <a:latin typeface="Times New Roman" pitchFamily="18" charset="0"/>
                <a:cs typeface="Times New Roman" pitchFamily="18" charset="0"/>
              </a:rPr>
              <a:t> cortex</a:t>
            </a:r>
          </a:p>
          <a:p>
            <a:pPr>
              <a:buFontTx/>
              <a:buNone/>
              <a:defRPr/>
            </a:pP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Спд  = 2,00</a:t>
            </a:r>
          </a:p>
          <a:p>
            <a:pPr>
              <a:buFontTx/>
              <a:buNone/>
              <a:defRPr/>
            </a:pP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3: 107,5 = x : 5     x = 0,14 &lt; 2</a:t>
            </a:r>
          </a:p>
          <a:p>
            <a:pPr>
              <a:buFontTx/>
              <a:buNone/>
              <a:defRPr/>
            </a:pPr>
            <a:endParaRPr lang="en-US" sz="260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it-IT" sz="2600" u="sng" smtClean="0">
                <a:latin typeface="Times New Roman" pitchFamily="18" charset="0"/>
                <a:cs typeface="Times New Roman" pitchFamily="18" charset="0"/>
              </a:rPr>
              <a:t>Magnesii sulfatis</a:t>
            </a:r>
            <a:endParaRPr lang="en-US" sz="26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Спд = 10,00</a:t>
            </a:r>
          </a:p>
          <a:p>
            <a:pPr>
              <a:buFontTx/>
              <a:buNone/>
              <a:defRPr/>
            </a:pPr>
            <a:r>
              <a:rPr lang="ru-RU" sz="2600" smtClean="0">
                <a:latin typeface="Times New Roman" pitchFamily="18" charset="0"/>
                <a:cs typeface="Times New Roman" pitchFamily="18" charset="0"/>
              </a:rPr>
              <a:t>2,5 : 107,5 = </a:t>
            </a:r>
            <a:r>
              <a:rPr lang="en-US" sz="2600" smtClean="0">
                <a:latin typeface="Times New Roman" pitchFamily="18" charset="0"/>
                <a:cs typeface="Times New Roman" pitchFamily="18" charset="0"/>
              </a:rPr>
              <a:t>x : 5       x  = 0,11 &lt; 10,00</a:t>
            </a:r>
            <a:endParaRPr lang="ru-RU" sz="26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endParaRPr lang="ru-RU" sz="24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rgbClr val="800000"/>
              </a:buClr>
              <a:buSzPct val="105000"/>
              <a:defRPr/>
            </a:pPr>
            <a:endParaRPr lang="en-US" sz="2400" b="1" smtClean="0">
              <a:solidFill>
                <a:srgbClr val="800000"/>
              </a:solidFill>
              <a:latin typeface="Humanist777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172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0" y="1052513"/>
            <a:ext cx="9144000" cy="6192837"/>
          </a:xfrm>
        </p:spPr>
        <p:txBody>
          <a:bodyPr/>
          <a:lstStyle/>
          <a:p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Израда у елермајеру широког грла</a:t>
            </a:r>
          </a:p>
          <a:p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Дрога се просеје кроз сито 3 и прелије са истом количином воде </a:t>
            </a:r>
          </a:p>
          <a:p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Дода преостала количина воде до 100 г и загрева на 90°</a:t>
            </a:r>
          </a:p>
          <a:p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30 минута се одржава постигнута темепература.</a:t>
            </a:r>
          </a:p>
          <a:p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Вруће се процеди допуни водом</a:t>
            </a:r>
          </a:p>
          <a:p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Када се охлади додај се остале компоненте</a:t>
            </a:r>
          </a:p>
          <a:p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it-IT" sz="2400" u="sng" smtClean="0">
                <a:latin typeface="Times New Roman" pitchFamily="18" charset="0"/>
                <a:cs typeface="Times New Roman" pitchFamily="18" charset="0"/>
              </a:rPr>
              <a:t>Sirupi simplicis</a:t>
            </a:r>
            <a:endParaRPr lang="en-US" sz="2400" u="sng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Saharosi               64.00</a:t>
            </a:r>
          </a:p>
          <a:p>
            <a:pPr>
              <a:buFontTx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Aqa purificata       36.00</a:t>
            </a:r>
          </a:p>
          <a:p>
            <a:pPr>
              <a:buFontTx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Сахароза:</a:t>
            </a:r>
          </a:p>
          <a:p>
            <a:pPr>
              <a:buFontTx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64 : 100 = X: 5          X = 3,2г сахарозе; 1,8г воде</a:t>
            </a:r>
          </a:p>
        </p:txBody>
      </p:sp>
    </p:spTree>
    <p:extLst>
      <p:ext uri="{BB962C8B-B14F-4D97-AF65-F5344CB8AC3E}">
        <p14:creationId xmlns:p14="http://schemas.microsoft.com/office/powerpoint/2010/main" val="2820728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2"/>
          <p:cNvSpPr>
            <a:spLocks noGrp="1"/>
          </p:cNvSpPr>
          <p:nvPr>
            <p:ph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Сахароза се раствори у води и загреје до кључања</a:t>
            </a:r>
          </a:p>
          <a:p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Два минута кључа након чега се склања са решоа.</a:t>
            </a:r>
          </a:p>
          <a:p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Допуњава се врелом водом ако је потребно</a:t>
            </a:r>
          </a:p>
          <a:p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Деловање: лаксатив</a:t>
            </a:r>
          </a:p>
        </p:txBody>
      </p:sp>
    </p:spTree>
    <p:extLst>
      <p:ext uri="{BB962C8B-B14F-4D97-AF65-F5344CB8AC3E}">
        <p14:creationId xmlns:p14="http://schemas.microsoft.com/office/powerpoint/2010/main" val="1398445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964613" cy="6669088"/>
          </a:xfrm>
        </p:spPr>
        <p:txBody>
          <a:bodyPr/>
          <a:lstStyle/>
          <a:p>
            <a:pPr>
              <a:buFontTx/>
              <a:buNone/>
            </a:pPr>
            <a:endParaRPr lang="sr-Cyrl-CS" sz="24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sr-Cyrl-CS" sz="24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sr-Cyrl-CS" sz="24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it-IT" sz="2400" b="1" smtClean="0">
                <a:latin typeface="Times New Roman" pitchFamily="18" charset="0"/>
                <a:cs typeface="Times New Roman" pitchFamily="18" charset="0"/>
              </a:rPr>
              <a:t>Rp/  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Solutionis acidi borici 4%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   1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50,00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        Hidrogenii peroxidi sol. 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00,00  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it-IT" sz="2400" b="1" smtClean="0">
                <a:latin typeface="Times New Roman" pitchFamily="18" charset="0"/>
                <a:cs typeface="Times New Roman" pitchFamily="18" charset="0"/>
              </a:rPr>
              <a:t>M.f. Solutio</a:t>
            </a: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          D.S. Увече 2 капи у уво</a:t>
            </a:r>
          </a:p>
          <a:p>
            <a:pPr>
              <a:buFontTx/>
              <a:buNone/>
            </a:pPr>
            <a:endParaRPr lang="en-US" sz="24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it-IT" sz="2400" u="sng" smtClean="0">
                <a:latin typeface="Times New Roman" pitchFamily="18" charset="0"/>
                <a:cs typeface="Times New Roman" pitchFamily="18" charset="0"/>
              </a:rPr>
              <a:t>acidi borici</a:t>
            </a:r>
            <a:endParaRPr lang="en-US" sz="2400" u="sng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С. конц. 3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% 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100 : 4 = 150 : X   X = 6 г (6,00 борне и 144,00 г воде)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6:200 = X:100        X =3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%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= 3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%</a:t>
            </a: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400" u="sng" smtClean="0">
                <a:latin typeface="Times New Roman" pitchFamily="18" charset="0"/>
                <a:cs typeface="Times New Roman" pitchFamily="18" charset="0"/>
              </a:rPr>
              <a:t>Hidrogenii peroxidi</a:t>
            </a:r>
            <a:endParaRPr lang="en-US" sz="2400" u="sng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Правимо  50,00 - 0,3</a:t>
            </a:r>
            <a:r>
              <a:rPr lang="it-IT" sz="2400" smtClean="0">
                <a:latin typeface="Times New Roman" pitchFamily="18" charset="0"/>
                <a:cs typeface="Times New Roman" pitchFamily="18" charset="0"/>
              </a:rPr>
              <a:t> %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водоник пероксида</a:t>
            </a:r>
          </a:p>
        </p:txBody>
      </p:sp>
    </p:spTree>
    <p:extLst>
      <p:ext uri="{BB962C8B-B14F-4D97-AF65-F5344CB8AC3E}">
        <p14:creationId xmlns:p14="http://schemas.microsoft.com/office/powerpoint/2010/main" val="297091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   30</a:t>
            </a:r>
          </a:p>
          <a:p>
            <a:pPr>
              <a:buFontTx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30г (0,3%) : 0,3г (30%) = 50 : X      X= 0,5г (30%); 49,5г воде</a:t>
            </a:r>
          </a:p>
          <a:p>
            <a:pPr>
              <a:buFontTx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Употреба: антисептик</a:t>
            </a:r>
          </a:p>
          <a:p>
            <a:pPr>
              <a:buFontTx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endParaRPr lang="en-US" sz="240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900113" y="1484313"/>
            <a:ext cx="358775" cy="2889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72" name="TextBox 6"/>
          <p:cNvSpPr txBox="1">
            <a:spLocks noChangeArrowheads="1"/>
          </p:cNvSpPr>
          <p:nvPr/>
        </p:nvSpPr>
        <p:spPr bwMode="auto">
          <a:xfrm>
            <a:off x="1258888" y="1844675"/>
            <a:ext cx="506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0,3</a:t>
            </a:r>
          </a:p>
        </p:txBody>
      </p:sp>
      <p:sp>
        <p:nvSpPr>
          <p:cNvPr id="7173" name="TextBox 7"/>
          <p:cNvSpPr txBox="1">
            <a:spLocks noChangeArrowheads="1"/>
          </p:cNvSpPr>
          <p:nvPr/>
        </p:nvSpPr>
        <p:spPr bwMode="auto">
          <a:xfrm>
            <a:off x="468313" y="2708275"/>
            <a:ext cx="3127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0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900113" y="2276475"/>
            <a:ext cx="431800" cy="431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1763713" y="1341438"/>
            <a:ext cx="288925" cy="4318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76" name="TextBox 12"/>
          <p:cNvSpPr txBox="1">
            <a:spLocks noChangeArrowheads="1"/>
          </p:cNvSpPr>
          <p:nvPr/>
        </p:nvSpPr>
        <p:spPr bwMode="auto">
          <a:xfrm>
            <a:off x="2124075" y="1052513"/>
            <a:ext cx="3292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0.3 г 30% водоник пероксида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1763713" y="2133600"/>
            <a:ext cx="358775" cy="2889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78" name="TextBox 14"/>
          <p:cNvSpPr txBox="1">
            <a:spLocks noChangeArrowheads="1"/>
          </p:cNvSpPr>
          <p:nvPr/>
        </p:nvSpPr>
        <p:spPr bwMode="auto">
          <a:xfrm>
            <a:off x="2268538" y="2565400"/>
            <a:ext cx="135255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u="sng">
                <a:solidFill>
                  <a:srgbClr val="000000"/>
                </a:solidFill>
              </a:rPr>
              <a:t>29.7 г воде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30г (0,3%)</a:t>
            </a:r>
          </a:p>
        </p:txBody>
      </p:sp>
    </p:spTree>
    <p:extLst>
      <p:ext uri="{BB962C8B-B14F-4D97-AF65-F5344CB8AC3E}">
        <p14:creationId xmlns:p14="http://schemas.microsoft.com/office/powerpoint/2010/main" val="390872994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</Words>
  <Application>Microsoft Office PowerPoint</Application>
  <PresentationFormat>On-screen Show (4:3)</PresentationFormat>
  <Paragraphs>82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ИНТЕГРИСАНЕ АКАДЕМСКЕ  СТУДИЈЕ ФАРМАЦИЈЕ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ИНТЕГРИСАНЕ АКАДЕМСКЕ  СТУДИЈЕ ФАРМАЦИЈЕ</dc:title>
  <dc:creator>marijana</dc:creator>
  <cp:lastModifiedBy>marijana</cp:lastModifiedBy>
  <cp:revision>1</cp:revision>
  <dcterms:created xsi:type="dcterms:W3CDTF">2019-01-12T11:37:23Z</dcterms:created>
  <dcterms:modified xsi:type="dcterms:W3CDTF">2019-01-12T11:38:19Z</dcterms:modified>
</cp:coreProperties>
</file>